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32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6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7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992"/>
          </a:xfrm>
        </p:spPr>
        <p:txBody>
          <a:bodyPr>
            <a:normAutofit/>
          </a:bodyPr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0083"/>
            <a:ext cx="8596668" cy="476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B9AEB13-69FE-4D5A-8B74-24FCA2EB232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009D7F2-3F9E-4C9E-AF0C-BC8B026B5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1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554827"/>
            <a:ext cx="8596668" cy="482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 descr="https://cd2.saumag.edu/communications/files/2016/04/FlameColor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72" y="4630478"/>
            <a:ext cx="1763447" cy="20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Cambria" panose="02040503050406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0251" y="1978114"/>
            <a:ext cx="7766936" cy="164630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SAU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I-983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Instructions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251" y="3804614"/>
            <a:ext cx="7766936" cy="1392537"/>
          </a:xfrm>
        </p:spPr>
        <p:txBody>
          <a:bodyPr>
            <a:normAutofit/>
          </a:bodyPr>
          <a:lstStyle/>
          <a:p>
            <a:r>
              <a:rPr lang="en-US" dirty="0" smtClean="0"/>
              <a:t>This PowerPoint provides simple instructions to complete the </a:t>
            </a:r>
            <a:r>
              <a:rPr lang="en-US" dirty="0" smtClean="0"/>
              <a:t>I983 </a:t>
            </a:r>
            <a:r>
              <a:rPr lang="en-US" dirty="0" smtClean="0"/>
              <a:t>form.</a:t>
            </a:r>
          </a:p>
          <a:p>
            <a:r>
              <a:rPr lang="en-US" sz="1400" dirty="0" smtClean="0"/>
              <a:t>SEVP </a:t>
            </a:r>
            <a:r>
              <a:rPr lang="en-US" sz="1400" dirty="0" smtClean="0"/>
              <a:t>also provides </a:t>
            </a:r>
            <a:r>
              <a:rPr lang="en-US" sz="1400" dirty="0"/>
              <a:t>instructions on how to complete the </a:t>
            </a:r>
            <a:r>
              <a:rPr lang="en-US" sz="1400" dirty="0" smtClean="0"/>
              <a:t>I-983 form. </a:t>
            </a:r>
            <a:r>
              <a:rPr lang="en-US" sz="1400" dirty="0"/>
              <a:t>It is recommended that you read through them if you </a:t>
            </a:r>
            <a:r>
              <a:rPr lang="en-US" sz="1400" dirty="0" smtClean="0"/>
              <a:t>have any additional </a:t>
            </a:r>
            <a:r>
              <a:rPr lang="en-US" sz="1400" dirty="0"/>
              <a:t>questions</a:t>
            </a:r>
            <a:r>
              <a:rPr lang="en-US" sz="1600" dirty="0"/>
              <a:t>. https://studyinthestates.dhs.gov/form-i-983-overview </a:t>
            </a:r>
            <a:endParaRPr lang="en-US" sz="1600" dirty="0"/>
          </a:p>
        </p:txBody>
      </p:sp>
      <p:pic>
        <p:nvPicPr>
          <p:cNvPr id="1030" name="Picture 6" descr="https://cd2.saumag.edu/communications/files/2016/04/Flame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630" y="4627985"/>
            <a:ext cx="1770728" cy="20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5: Training Plan for STEM OPT Students(Completed by Employer):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95275"/>
            <a:ext cx="8596668" cy="42097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500" b="1" dirty="0"/>
              <a:t>In order to better ensure the academic benefit and integrity of the extension, Federal</a:t>
            </a:r>
          </a:p>
          <a:p>
            <a:pPr marL="0" indent="0" algn="ctr">
              <a:buNone/>
            </a:pPr>
            <a:r>
              <a:rPr lang="en-US" sz="1500" b="1" dirty="0"/>
              <a:t>regulations require each STEM OPT student to prepare and execute with his or her prospective</a:t>
            </a:r>
          </a:p>
          <a:p>
            <a:pPr marL="0" indent="0" algn="ctr">
              <a:buNone/>
            </a:pPr>
            <a:r>
              <a:rPr lang="en-US" sz="1500" b="1" dirty="0"/>
              <a:t>employer a formal training plan that identifies learning objectives and a plan for achieving those</a:t>
            </a:r>
          </a:p>
          <a:p>
            <a:pPr marL="0" indent="0" algn="ctr">
              <a:buNone/>
            </a:pPr>
            <a:r>
              <a:rPr lang="en-US" sz="1500" b="1" dirty="0"/>
              <a:t>objectives.  The STEM OPT student and his or her employer must work together to finalize the</a:t>
            </a:r>
          </a:p>
          <a:p>
            <a:pPr marL="0" indent="0" algn="ctr">
              <a:buNone/>
            </a:pPr>
            <a:r>
              <a:rPr lang="en-US" sz="1500" b="1" dirty="0"/>
              <a:t>plan. </a:t>
            </a:r>
            <a:endParaRPr lang="en-US" sz="1500" b="1" dirty="0" smtClean="0"/>
          </a:p>
          <a:p>
            <a:r>
              <a:rPr lang="en-US" sz="1500" b="1" dirty="0"/>
              <a:t>Student Name: </a:t>
            </a:r>
            <a:r>
              <a:rPr lang="en-US" sz="1500" dirty="0"/>
              <a:t>Enter the student’s name (Surname/Primary Name, Given Name) exactly as</a:t>
            </a:r>
          </a:p>
          <a:p>
            <a:pPr marL="0" indent="0">
              <a:buNone/>
            </a:pPr>
            <a:r>
              <a:rPr lang="en-US" sz="1500" dirty="0"/>
              <a:t>it appears on the student’s SEVIS‐issued Form </a:t>
            </a:r>
            <a:r>
              <a:rPr lang="en-US" sz="1500" dirty="0" smtClean="0"/>
              <a:t>I‐20.</a:t>
            </a:r>
            <a:endParaRPr lang="en-US" sz="1500" dirty="0"/>
          </a:p>
          <a:p>
            <a:r>
              <a:rPr lang="en-US" sz="1500" b="1" dirty="0" smtClean="0"/>
              <a:t>Employer </a:t>
            </a:r>
            <a:r>
              <a:rPr lang="en-US" sz="1500" b="1" dirty="0"/>
              <a:t>Name: </a:t>
            </a:r>
            <a:r>
              <a:rPr lang="en-US" sz="1500" dirty="0"/>
              <a:t>Enter the employer’s name, as it appears in “Section 3: Employer</a:t>
            </a:r>
          </a:p>
          <a:p>
            <a:pPr marL="0" indent="0">
              <a:buNone/>
            </a:pPr>
            <a:r>
              <a:rPr lang="en-US" sz="1500" dirty="0"/>
              <a:t>Information</a:t>
            </a:r>
            <a:r>
              <a:rPr lang="en-US" sz="1500" dirty="0" smtClean="0"/>
              <a:t>.”</a:t>
            </a:r>
          </a:p>
          <a:p>
            <a:r>
              <a:rPr lang="en-US" sz="1500" b="1" dirty="0"/>
              <a:t>Site Name</a:t>
            </a:r>
            <a:r>
              <a:rPr lang="en-US" sz="1500" dirty="0"/>
              <a:t>: Enter the employer’s site name, which may be the same as employer name in</a:t>
            </a:r>
          </a:p>
          <a:p>
            <a:pPr marL="0" indent="0">
              <a:buNone/>
            </a:pPr>
            <a:r>
              <a:rPr lang="en-US" sz="1500" dirty="0"/>
              <a:t>Section 3.  However, if the student is working for a branch or subsidiary of a large entity, or</a:t>
            </a:r>
          </a:p>
          <a:p>
            <a:pPr marL="0" indent="0">
              <a:buNone/>
            </a:pPr>
            <a:r>
              <a:rPr lang="en-US" sz="1500" dirty="0"/>
              <a:t>anywhere other than the headquarters, provide the name of this work site. </a:t>
            </a:r>
          </a:p>
        </p:txBody>
      </p:sp>
    </p:spTree>
    <p:extLst>
      <p:ext uri="{BB962C8B-B14F-4D97-AF65-F5344CB8AC3E}">
        <p14:creationId xmlns:p14="http://schemas.microsoft.com/office/powerpoint/2010/main" val="385978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7348"/>
            <a:ext cx="8596668" cy="78999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5: Training Plan for STEM OPT </a:t>
            </a:r>
            <a:r>
              <a:rPr lang="en-US" dirty="0" smtClean="0"/>
              <a:t>Students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3923"/>
            <a:ext cx="8596668" cy="4762725"/>
          </a:xfrm>
        </p:spPr>
        <p:txBody>
          <a:bodyPr>
            <a:normAutofit/>
          </a:bodyPr>
          <a:lstStyle/>
          <a:p>
            <a:r>
              <a:rPr lang="en-US" sz="1500" b="1" dirty="0"/>
              <a:t>Site Address: </a:t>
            </a:r>
            <a:r>
              <a:rPr lang="en-US" sz="1500" dirty="0"/>
              <a:t>Enter the exact address of the work site where the STEM practical training </a:t>
            </a:r>
            <a:r>
              <a:rPr lang="en-US" sz="1500" dirty="0" smtClean="0"/>
              <a:t>will take </a:t>
            </a:r>
            <a:r>
              <a:rPr lang="en-US" sz="1500" dirty="0"/>
              <a:t>place.</a:t>
            </a:r>
          </a:p>
          <a:p>
            <a:r>
              <a:rPr lang="en-US" sz="1500" b="1" dirty="0" smtClean="0"/>
              <a:t>Name </a:t>
            </a:r>
            <a:r>
              <a:rPr lang="en-US" sz="1500" b="1" dirty="0"/>
              <a:t>of Official: </a:t>
            </a:r>
            <a:r>
              <a:rPr lang="en-US" sz="1500" dirty="0"/>
              <a:t>Enter the name of the appropriate individual in the </a:t>
            </a:r>
            <a:r>
              <a:rPr lang="en-US" sz="1500" dirty="0" smtClean="0"/>
              <a:t>employer’s organization who will monitor the </a:t>
            </a:r>
            <a:r>
              <a:rPr lang="en-US" sz="1500" dirty="0"/>
              <a:t>student’s goals and performance.  </a:t>
            </a:r>
            <a:r>
              <a:rPr lang="en-US" sz="1500" dirty="0" smtClean="0"/>
              <a:t>This </a:t>
            </a:r>
            <a:r>
              <a:rPr lang="en-US" sz="1500" dirty="0"/>
              <a:t>may or may not be the same Employer Official as in Section 4.</a:t>
            </a:r>
          </a:p>
          <a:p>
            <a:r>
              <a:rPr lang="en-US" sz="1500" b="1" dirty="0" smtClean="0"/>
              <a:t>Official’s </a:t>
            </a:r>
            <a:r>
              <a:rPr lang="en-US" sz="1500" b="1" dirty="0"/>
              <a:t>Title: </a:t>
            </a:r>
            <a:r>
              <a:rPr lang="en-US" sz="1500" dirty="0"/>
              <a:t>Enter the title of the appropriate individual in the employer’s </a:t>
            </a:r>
            <a:r>
              <a:rPr lang="en-US" sz="1500" dirty="0" smtClean="0"/>
              <a:t>organization who </a:t>
            </a:r>
            <a:r>
              <a:rPr lang="en-US" sz="1500" dirty="0"/>
              <a:t>is familiar with, and will monitor, the student’s goals and performance.</a:t>
            </a:r>
          </a:p>
          <a:p>
            <a:r>
              <a:rPr lang="en-US" sz="1500" b="1" dirty="0" smtClean="0"/>
              <a:t>Official’s </a:t>
            </a:r>
            <a:r>
              <a:rPr lang="en-US" sz="1500" b="1" dirty="0"/>
              <a:t>Email: </a:t>
            </a:r>
            <a:r>
              <a:rPr lang="en-US" sz="1500" dirty="0"/>
              <a:t>Enter the email address of the appropriate individual in the </a:t>
            </a:r>
            <a:r>
              <a:rPr lang="en-US" sz="1500" dirty="0" smtClean="0"/>
              <a:t>employer’s organization </a:t>
            </a:r>
            <a:r>
              <a:rPr lang="en-US" sz="1500" dirty="0"/>
              <a:t>who is familiar with, and will monitor, the student’s goals and performance.</a:t>
            </a:r>
          </a:p>
          <a:p>
            <a:r>
              <a:rPr lang="en-US" sz="1500" b="1" dirty="0" smtClean="0"/>
              <a:t>Official’s </a:t>
            </a:r>
            <a:r>
              <a:rPr lang="en-US" sz="1500" b="1" dirty="0"/>
              <a:t>Phone Number: </a:t>
            </a:r>
            <a:r>
              <a:rPr lang="en-US" sz="1500" dirty="0"/>
              <a:t>Enter the phone number of the appropriate individual in </a:t>
            </a:r>
            <a:r>
              <a:rPr lang="en-US" sz="1500" dirty="0" smtClean="0"/>
              <a:t>the employer’s </a:t>
            </a:r>
            <a:r>
              <a:rPr lang="en-US" sz="1500" dirty="0"/>
              <a:t>organization who is familiar </a:t>
            </a:r>
            <a:r>
              <a:rPr lang="en-US" sz="1500" dirty="0" smtClean="0"/>
              <a:t>with</a:t>
            </a:r>
            <a:r>
              <a:rPr lang="en-US" sz="1500" dirty="0"/>
              <a:t>, and will monitor, the student’s goals </a:t>
            </a:r>
            <a:r>
              <a:rPr lang="en-US" sz="1500" dirty="0" smtClean="0"/>
              <a:t>and performance.</a:t>
            </a:r>
          </a:p>
          <a:p>
            <a:r>
              <a:rPr lang="en-US" sz="1500" b="1" dirty="0"/>
              <a:t>Student Role and the Training Program’s Direct Relationship to the Student’s Qualifying STEM Degree: </a:t>
            </a:r>
            <a:r>
              <a:rPr lang="en-US" sz="1500" dirty="0"/>
              <a:t>Describe what tasks and assignments the student will carry out during the training and how these relate to the student’s STEM degree.  The plan must cover a specific span of time, and detail specific goals and objectives.</a:t>
            </a:r>
          </a:p>
        </p:txBody>
      </p:sp>
    </p:spTree>
    <p:extLst>
      <p:ext uri="{BB962C8B-B14F-4D97-AF65-F5344CB8AC3E}">
        <p14:creationId xmlns:p14="http://schemas.microsoft.com/office/powerpoint/2010/main" val="283603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5: Training Plan for STEM OPT Students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2300"/>
            <a:ext cx="8596668" cy="4762725"/>
          </a:xfrm>
        </p:spPr>
        <p:txBody>
          <a:bodyPr>
            <a:normAutofit/>
          </a:bodyPr>
          <a:lstStyle/>
          <a:p>
            <a:r>
              <a:rPr lang="en-US" sz="1500" b="1" dirty="0"/>
              <a:t>Goals and Objectives: </a:t>
            </a:r>
            <a:r>
              <a:rPr lang="en-US" sz="1500" dirty="0"/>
              <a:t>Describe the specific skills, knowledge, and techniques the </a:t>
            </a:r>
            <a:r>
              <a:rPr lang="en-US" sz="1500" dirty="0" smtClean="0"/>
              <a:t>student will </a:t>
            </a:r>
            <a:r>
              <a:rPr lang="en-US" sz="1500" dirty="0"/>
              <a:t>learn or apply; how the student will achieve the goals set out for his or her training; </a:t>
            </a:r>
            <a:r>
              <a:rPr lang="en-US" sz="1500" dirty="0" smtClean="0"/>
              <a:t>and the </a:t>
            </a:r>
            <a:r>
              <a:rPr lang="en-US" sz="1500" dirty="0"/>
              <a:t>training curriculum including the timeline.</a:t>
            </a:r>
          </a:p>
          <a:p>
            <a:r>
              <a:rPr lang="en-US" sz="1500" b="1" dirty="0" smtClean="0"/>
              <a:t>Employer </a:t>
            </a:r>
            <a:r>
              <a:rPr lang="en-US" sz="1500" b="1" dirty="0"/>
              <a:t>Oversight: </a:t>
            </a:r>
            <a:r>
              <a:rPr lang="en-US" sz="1500" dirty="0"/>
              <a:t>Explain how the employer provides oversight and supervision </a:t>
            </a:r>
            <a:r>
              <a:rPr lang="en-US" sz="1500" dirty="0" smtClean="0"/>
              <a:t>of individuals </a:t>
            </a:r>
            <a:r>
              <a:rPr lang="en-US" sz="1500" dirty="0"/>
              <a:t>filling positions such as that being filled by the named F‐1 student.  If </a:t>
            </a:r>
            <a:r>
              <a:rPr lang="en-US" sz="1500" dirty="0" smtClean="0"/>
              <a:t>the employer </a:t>
            </a:r>
            <a:r>
              <a:rPr lang="en-US" sz="1500" dirty="0"/>
              <a:t>has a training program or related policy in place that controls such oversight </a:t>
            </a:r>
            <a:r>
              <a:rPr lang="en-US" sz="1500" dirty="0" smtClean="0"/>
              <a:t>and supervision</a:t>
            </a:r>
            <a:r>
              <a:rPr lang="en-US" sz="1500" dirty="0"/>
              <a:t>, a description of this program or policy may suffice to answer the question.  </a:t>
            </a:r>
          </a:p>
          <a:p>
            <a:r>
              <a:rPr lang="en-US" sz="1500" b="1" dirty="0" smtClean="0"/>
              <a:t>Measures </a:t>
            </a:r>
            <a:r>
              <a:rPr lang="en-US" sz="1500" b="1" dirty="0"/>
              <a:t>and Assessments: </a:t>
            </a:r>
            <a:r>
              <a:rPr lang="en-US" sz="1500" dirty="0"/>
              <a:t>Explain how the employer measures and confirms </a:t>
            </a:r>
            <a:r>
              <a:rPr lang="en-US" sz="1500" dirty="0" smtClean="0"/>
              <a:t>whether individuals </a:t>
            </a:r>
            <a:r>
              <a:rPr lang="en-US" sz="1500" dirty="0"/>
              <a:t>filling positions such as that being filled by the named F‐1 student are </a:t>
            </a:r>
            <a:r>
              <a:rPr lang="en-US" sz="1500" dirty="0" smtClean="0"/>
              <a:t>acquiring new </a:t>
            </a:r>
            <a:r>
              <a:rPr lang="en-US" sz="1500" dirty="0"/>
              <a:t>knowledge and skills.  If the employer has a training program or related policy in </a:t>
            </a:r>
            <a:r>
              <a:rPr lang="en-US" sz="1500" dirty="0" smtClean="0"/>
              <a:t>place that </a:t>
            </a:r>
            <a:r>
              <a:rPr lang="en-US" sz="1500" dirty="0"/>
              <a:t>controls such measures and assessments, a description of this program or policy </a:t>
            </a:r>
            <a:r>
              <a:rPr lang="en-US" sz="1500" dirty="0" smtClean="0"/>
              <a:t>may suffice </a:t>
            </a:r>
            <a:r>
              <a:rPr lang="en-US" sz="1500" dirty="0"/>
              <a:t>to answer the question.  </a:t>
            </a:r>
          </a:p>
          <a:p>
            <a:r>
              <a:rPr lang="en-US" sz="1500" b="1" dirty="0" smtClean="0"/>
              <a:t>Additional </a:t>
            </a:r>
            <a:r>
              <a:rPr lang="en-US" sz="1500" b="1" dirty="0"/>
              <a:t>Remarks.  </a:t>
            </a:r>
            <a:r>
              <a:rPr lang="en-US" sz="1500" dirty="0"/>
              <a:t>Provide any additional pertinent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27133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76" y="1557831"/>
            <a:ext cx="7187784" cy="41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 </a:t>
            </a:r>
            <a:r>
              <a:rPr lang="en-US" dirty="0" smtClean="0"/>
              <a:t>Example, Continued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3658" t="48561" r="69213" b="8641"/>
          <a:stretch/>
        </p:blipFill>
        <p:spPr bwMode="auto">
          <a:xfrm>
            <a:off x="1727643" y="1608365"/>
            <a:ext cx="6496050" cy="4564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24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</a:t>
            </a:r>
            <a:r>
              <a:rPr lang="en-US" dirty="0"/>
              <a:t>6: Employer Official Certification: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Note: The individual who signs </a:t>
            </a:r>
            <a:r>
              <a:rPr lang="en-US" sz="1500" dirty="0" smtClean="0"/>
              <a:t>this certification </a:t>
            </a:r>
            <a:r>
              <a:rPr lang="en-US" sz="1500" dirty="0"/>
              <a:t>need not be, but can be, the same individual who signed the </a:t>
            </a:r>
            <a:r>
              <a:rPr lang="en-US" sz="1500" dirty="0" smtClean="0"/>
              <a:t>Employer Certification </a:t>
            </a:r>
            <a:r>
              <a:rPr lang="en-US" sz="1500" dirty="0"/>
              <a:t>in Section 4.  An employee with signatory authority for the employer </a:t>
            </a:r>
            <a:r>
              <a:rPr lang="en-US" sz="1500" dirty="0" smtClean="0"/>
              <a:t>should review </a:t>
            </a:r>
            <a:r>
              <a:rPr lang="en-US" sz="1500" dirty="0"/>
              <a:t>the certification and affirm the statement by signature</a:t>
            </a:r>
            <a:r>
              <a:rPr lang="en-US" sz="1500" dirty="0" smtClean="0"/>
              <a:t>. </a:t>
            </a:r>
            <a:r>
              <a:rPr lang="en-US" sz="1500" b="1" dirty="0" smtClean="0"/>
              <a:t>Please sign the form by hand, with pen. </a:t>
            </a:r>
          </a:p>
          <a:p>
            <a:pPr marL="0" indent="0">
              <a:buNone/>
            </a:pPr>
            <a:endParaRPr lang="en-US" sz="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8413" r="4845" b="52762"/>
          <a:stretch/>
        </p:blipFill>
        <p:spPr>
          <a:xfrm>
            <a:off x="2149736" y="2830285"/>
            <a:ext cx="5644765" cy="23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on Student Progress: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Student evaluations are a shared responsibility of both the student and the employer to ensure that the student’s practical training goals are being satisfactorily met.  The student is responsible for conducting a self‐evaluation based on his or her own training progress.  The employer must review and sign the self‐evaluation to attest to its accuracy. </a:t>
            </a:r>
          </a:p>
          <a:p>
            <a:r>
              <a:rPr lang="en-US" sz="1500" dirty="0" smtClean="0"/>
              <a:t>The </a:t>
            </a:r>
            <a:r>
              <a:rPr lang="en-US" sz="1500" dirty="0"/>
              <a:t>student submits the first assessment within twelve months and a final evaluation that recaps all the training and knowledge acquired during the complete training period. </a:t>
            </a:r>
          </a:p>
          <a:p>
            <a:r>
              <a:rPr lang="en-US" sz="1500" dirty="0" smtClean="0"/>
              <a:t>Enter </a:t>
            </a:r>
            <a:r>
              <a:rPr lang="en-US" sz="1500" dirty="0"/>
              <a:t>the range of the student evaluation dates (the timeline for which this evaluation is relevant).    </a:t>
            </a:r>
          </a:p>
          <a:p>
            <a:r>
              <a:rPr lang="en-US" sz="1500" dirty="0" smtClean="0"/>
              <a:t>The </a:t>
            </a:r>
            <a:r>
              <a:rPr lang="en-US" sz="1500" dirty="0"/>
              <a:t>student must sign, print name, and enter date of signature. </a:t>
            </a:r>
          </a:p>
          <a:p>
            <a:r>
              <a:rPr lang="en-US" sz="1500" dirty="0" smtClean="0"/>
              <a:t>The </a:t>
            </a:r>
            <a:r>
              <a:rPr lang="en-US" sz="1500" dirty="0"/>
              <a:t>Employer Official with Signatory Authority must sign, print name, and enter the date of signature to show concurrence with the assessment information that the student has entered.</a:t>
            </a:r>
          </a:p>
        </p:txBody>
      </p:sp>
    </p:spTree>
    <p:extLst>
      <p:ext uri="{BB962C8B-B14F-4D97-AF65-F5344CB8AC3E}">
        <p14:creationId xmlns:p14="http://schemas.microsoft.com/office/powerpoint/2010/main" val="147309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Introduction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46044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PowerPoint will explain each part of the </a:t>
            </a:r>
            <a:r>
              <a:rPr lang="en-US" dirty="0" smtClean="0"/>
              <a:t>I-983 </a:t>
            </a:r>
            <a:r>
              <a:rPr lang="en-US" dirty="0"/>
              <a:t>form. </a:t>
            </a:r>
            <a:r>
              <a:rPr lang="en-US" dirty="0" smtClean="0"/>
              <a:t>All information is correct at the time of this PowerPoint being created. Pictures </a:t>
            </a:r>
            <a:r>
              <a:rPr lang="en-US" dirty="0"/>
              <a:t>will </a:t>
            </a:r>
            <a:r>
              <a:rPr lang="en-US" dirty="0" smtClean="0"/>
              <a:t>accompany where examples will be helpful.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</a:t>
            </a:r>
            <a:r>
              <a:rPr lang="en-US" b="1" dirty="0"/>
              <a:t>T</a:t>
            </a:r>
            <a:r>
              <a:rPr lang="en-US" b="1" dirty="0" smtClean="0"/>
              <a:t>ype </a:t>
            </a:r>
            <a:r>
              <a:rPr lang="en-US" b="1" dirty="0"/>
              <a:t>all information directly into the .pdf before printing</a:t>
            </a:r>
            <a:r>
              <a:rPr lang="en-US" b="1" dirty="0" smtClean="0"/>
              <a:t>. </a:t>
            </a:r>
            <a:r>
              <a:rPr lang="en-US" b="1" dirty="0" smtClean="0"/>
              <a:t>Handwritten </a:t>
            </a:r>
            <a:r>
              <a:rPr lang="en-US" b="1" dirty="0"/>
              <a:t>forms may cause the machine to make errors when converting the information into electronic form</a:t>
            </a:r>
            <a:r>
              <a:rPr lang="en-US" b="1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b="1" dirty="0" smtClean="0"/>
              <a:t>All signatures must be signed by hand, with pen. The form should then be scanned. </a:t>
            </a:r>
            <a:endParaRPr lang="en-US" b="1" dirty="0" smtClean="0"/>
          </a:p>
        </p:txBody>
      </p:sp>
      <p:sp>
        <p:nvSpPr>
          <p:cNvPr id="4" name="Minus 3"/>
          <p:cNvSpPr/>
          <p:nvPr/>
        </p:nvSpPr>
        <p:spPr>
          <a:xfrm>
            <a:off x="4450702" y="2444622"/>
            <a:ext cx="1614196" cy="251926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1, Student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-285750"/>
            <a:r>
              <a:rPr lang="en-US" b="1" dirty="0"/>
              <a:t>Student Name</a:t>
            </a:r>
            <a:r>
              <a:rPr lang="en-US" dirty="0"/>
              <a:t>: Enter your full name (Surname/Primary Name, Given Name) exactly as it</a:t>
            </a:r>
          </a:p>
          <a:p>
            <a:pPr marL="57150" indent="0">
              <a:buNone/>
            </a:pPr>
            <a:r>
              <a:rPr lang="en-US" dirty="0"/>
              <a:t>appears on your SEVIS </a:t>
            </a:r>
            <a:r>
              <a:rPr lang="en-US" dirty="0" smtClean="0"/>
              <a:t>issued </a:t>
            </a:r>
            <a:r>
              <a:rPr lang="en-US" dirty="0"/>
              <a:t>Form </a:t>
            </a:r>
            <a:r>
              <a:rPr lang="en-US" dirty="0" smtClean="0"/>
              <a:t>I‐20.</a:t>
            </a:r>
            <a:endParaRPr lang="en-US" dirty="0"/>
          </a:p>
          <a:p>
            <a:pPr indent="-285750"/>
            <a:r>
              <a:rPr lang="en-US" b="1" dirty="0" smtClean="0"/>
              <a:t>Student </a:t>
            </a:r>
            <a:r>
              <a:rPr lang="en-US" b="1" dirty="0"/>
              <a:t>Email Address: </a:t>
            </a:r>
            <a:r>
              <a:rPr lang="en-US" dirty="0"/>
              <a:t>Enter the email address where you can be contacted.</a:t>
            </a:r>
          </a:p>
          <a:p>
            <a:pPr indent="-285750"/>
            <a:r>
              <a:rPr lang="en-US" b="1" dirty="0" smtClean="0"/>
              <a:t>Name </a:t>
            </a:r>
            <a:r>
              <a:rPr lang="en-US" b="1" dirty="0"/>
              <a:t>of School Recommending STEM OPT: </a:t>
            </a:r>
            <a:r>
              <a:rPr lang="en-US" dirty="0" smtClean="0"/>
              <a:t>Southern Arkansas University.</a:t>
            </a:r>
            <a:endParaRPr lang="en-US" dirty="0"/>
          </a:p>
          <a:p>
            <a:pPr indent="-285750"/>
            <a:r>
              <a:rPr lang="en-US" b="1" dirty="0" smtClean="0"/>
              <a:t>Name </a:t>
            </a:r>
            <a:r>
              <a:rPr lang="en-US" b="1" dirty="0"/>
              <a:t>of School Where STEM Degree Was Earned: </a:t>
            </a:r>
            <a:r>
              <a:rPr lang="en-US" dirty="0"/>
              <a:t>Enter the name of the school from which</a:t>
            </a:r>
          </a:p>
          <a:p>
            <a:pPr marL="57150" indent="0">
              <a:buNone/>
            </a:pPr>
            <a:r>
              <a:rPr lang="en-US" dirty="0"/>
              <a:t>you earned the degree upon which the STEM OPT is based.  This may or may not be the</a:t>
            </a:r>
          </a:p>
          <a:p>
            <a:pPr marL="57150" indent="0">
              <a:buNone/>
            </a:pPr>
            <a:r>
              <a:rPr lang="en-US" dirty="0"/>
              <a:t>same school recommending the STEM OPT if you are using a prior STEM degree.</a:t>
            </a:r>
          </a:p>
          <a:p>
            <a:pPr indent="-285750"/>
            <a:r>
              <a:rPr lang="en-US" b="1" dirty="0" smtClean="0"/>
              <a:t>SEVIS </a:t>
            </a:r>
            <a:r>
              <a:rPr lang="en-US" b="1" dirty="0"/>
              <a:t>School Code of School Recommending STEM OPT: </a:t>
            </a:r>
            <a:r>
              <a:rPr lang="en-US" dirty="0" smtClean="0"/>
              <a:t>NOL214F10339000</a:t>
            </a:r>
          </a:p>
          <a:p>
            <a:pPr indent="-285750"/>
            <a:r>
              <a:rPr lang="en-US" b="1" dirty="0" smtClean="0"/>
              <a:t>DSO </a:t>
            </a:r>
            <a:r>
              <a:rPr lang="en-US" b="1" dirty="0"/>
              <a:t>Name and Contact Information: </a:t>
            </a:r>
            <a:r>
              <a:rPr lang="en-US" dirty="0" smtClean="0"/>
              <a:t>Jason Martisek, jasonmartisek@saumag.edu</a:t>
            </a:r>
            <a:r>
              <a:rPr lang="en-US" dirty="0"/>
              <a:t>, (870) </a:t>
            </a:r>
            <a:r>
              <a:rPr lang="en-US" dirty="0" smtClean="0"/>
              <a:t>235-4000.</a:t>
            </a:r>
            <a:endParaRPr lang="en-US" dirty="0"/>
          </a:p>
          <a:p>
            <a:pPr indent="-285750"/>
            <a:r>
              <a:rPr lang="en-US" b="1" dirty="0" smtClean="0"/>
              <a:t>Student </a:t>
            </a:r>
            <a:r>
              <a:rPr lang="en-US" b="1" dirty="0"/>
              <a:t>SEVIS ID Number: </a:t>
            </a:r>
            <a:r>
              <a:rPr lang="en-US" dirty="0"/>
              <a:t>Enter your SEVIS identification (ID) number.</a:t>
            </a:r>
          </a:p>
          <a:p>
            <a:pPr indent="-285750"/>
            <a:r>
              <a:rPr lang="en-US" b="1" dirty="0" smtClean="0"/>
              <a:t>STEM </a:t>
            </a:r>
            <a:r>
              <a:rPr lang="en-US" b="1" dirty="0"/>
              <a:t>OPT Requested Period: </a:t>
            </a:r>
            <a:r>
              <a:rPr lang="en-US" dirty="0"/>
              <a:t>Enter the period during which you are requesting to work on</a:t>
            </a:r>
          </a:p>
          <a:p>
            <a:pPr marL="57150" indent="0">
              <a:buNone/>
            </a:pPr>
            <a:r>
              <a:rPr lang="en-US" dirty="0"/>
              <a:t>STEM </a:t>
            </a:r>
            <a:r>
              <a:rPr lang="en-US" dirty="0" smtClean="0"/>
              <a:t>OPT.</a:t>
            </a:r>
          </a:p>
        </p:txBody>
      </p:sp>
    </p:spTree>
    <p:extLst>
      <p:ext uri="{BB962C8B-B14F-4D97-AF65-F5344CB8AC3E}">
        <p14:creationId xmlns:p14="http://schemas.microsoft.com/office/powerpoint/2010/main" val="220481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Continued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-285750"/>
            <a:r>
              <a:rPr lang="en-US" sz="1600" b="1" dirty="0"/>
              <a:t>Qualifying Major and Classification of Instructional Programs (CIP) Code</a:t>
            </a:r>
            <a:r>
              <a:rPr lang="en-US" sz="1600" dirty="0"/>
              <a:t>: Enter your STEM</a:t>
            </a:r>
          </a:p>
          <a:p>
            <a:pPr marL="57150" indent="0">
              <a:buNone/>
            </a:pPr>
            <a:r>
              <a:rPr lang="en-US" sz="1600" dirty="0"/>
              <a:t>major that qualifies you for the STEM OPT extension, as well as the degree’s (CIP) code.  You</a:t>
            </a:r>
          </a:p>
          <a:p>
            <a:pPr marL="57150" indent="0">
              <a:buNone/>
            </a:pPr>
            <a:r>
              <a:rPr lang="en-US" sz="1600" dirty="0"/>
              <a:t>can find the CIP code on your I20</a:t>
            </a:r>
            <a:r>
              <a:rPr lang="en-US" sz="1600" dirty="0" smtClean="0"/>
              <a:t>.</a:t>
            </a:r>
            <a:endParaRPr lang="en-US" sz="1600" b="1" dirty="0" smtClean="0"/>
          </a:p>
          <a:p>
            <a:r>
              <a:rPr lang="en-US" sz="1600" b="1" dirty="0" smtClean="0"/>
              <a:t>Level/Type </a:t>
            </a:r>
            <a:r>
              <a:rPr lang="en-US" sz="1600" b="1" dirty="0"/>
              <a:t>of Qualifying Degree: </a:t>
            </a:r>
            <a:r>
              <a:rPr lang="en-US" sz="1600" dirty="0"/>
              <a:t>Enter the academic level upon which you are basing </a:t>
            </a:r>
            <a:r>
              <a:rPr lang="en-US" sz="1600" dirty="0" smtClean="0"/>
              <a:t>STEM OPT</a:t>
            </a:r>
            <a:r>
              <a:rPr lang="en-US" sz="1600" dirty="0"/>
              <a:t>.  (For example, enter Bachelor’s, Master’s, or Ph.D.)</a:t>
            </a:r>
          </a:p>
          <a:p>
            <a:r>
              <a:rPr lang="en-US" sz="1600" b="1" dirty="0" smtClean="0"/>
              <a:t>Date </a:t>
            </a:r>
            <a:r>
              <a:rPr lang="en-US" sz="1600" b="1" dirty="0"/>
              <a:t>Awarded: </a:t>
            </a:r>
            <a:r>
              <a:rPr lang="en-US" sz="1600" dirty="0"/>
              <a:t>Enter the date when the degree, upon which STEM OPT will be based, </a:t>
            </a:r>
            <a:r>
              <a:rPr lang="en-US" sz="1600" dirty="0" smtClean="0"/>
              <a:t>was awarded</a:t>
            </a:r>
            <a:r>
              <a:rPr lang="en-US" sz="1600" dirty="0"/>
              <a:t>.</a:t>
            </a:r>
          </a:p>
          <a:p>
            <a:r>
              <a:rPr lang="en-US" sz="1600" b="1" dirty="0" smtClean="0"/>
              <a:t>Based </a:t>
            </a:r>
            <a:r>
              <a:rPr lang="en-US" sz="1600" b="1" dirty="0"/>
              <a:t>on Prior Degree?  </a:t>
            </a:r>
            <a:r>
              <a:rPr lang="en-US" sz="1600" dirty="0"/>
              <a:t>Check “Yes” if your STEM OPT participation is based on a</a:t>
            </a:r>
          </a:p>
          <a:p>
            <a:pPr marL="0" indent="0">
              <a:buNone/>
            </a:pPr>
            <a:r>
              <a:rPr lang="en-US" sz="1600" dirty="0"/>
              <a:t>previously‐obtained STEM degree, and is not the same degree upon which your current</a:t>
            </a:r>
          </a:p>
          <a:p>
            <a:pPr marL="0" indent="0">
              <a:buNone/>
            </a:pPr>
            <a:r>
              <a:rPr lang="en-US" sz="1600" dirty="0"/>
              <a:t>post‐completion OPT was granted.  Check “No” if your STEM OPT participation is based on</a:t>
            </a:r>
          </a:p>
          <a:p>
            <a:pPr marL="0" indent="0">
              <a:buNone/>
            </a:pPr>
            <a:r>
              <a:rPr lang="en-US" sz="1600" dirty="0"/>
              <a:t>your most recently obtained degree, and that is the degree upon which your current post‐</a:t>
            </a:r>
          </a:p>
          <a:p>
            <a:pPr marL="0" indent="0">
              <a:buNone/>
            </a:pPr>
            <a:r>
              <a:rPr lang="en-US" sz="1600" dirty="0"/>
              <a:t>completion OPT is based.</a:t>
            </a:r>
          </a:p>
          <a:p>
            <a:r>
              <a:rPr lang="en-US" sz="1600" b="1" dirty="0" smtClean="0"/>
              <a:t>Employment </a:t>
            </a:r>
            <a:r>
              <a:rPr lang="en-US" sz="1600" b="1" dirty="0"/>
              <a:t>Authorization Number: </a:t>
            </a:r>
            <a:r>
              <a:rPr lang="en-US" sz="1600" dirty="0"/>
              <a:t>Enter your “A” number, (which may be found on the</a:t>
            </a:r>
          </a:p>
          <a:p>
            <a:pPr marL="0" indent="0">
              <a:buNone/>
            </a:pPr>
            <a:r>
              <a:rPr lang="en-US" sz="1600" dirty="0"/>
              <a:t>Employment Authorization Document).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643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8" y="1610083"/>
            <a:ext cx="9084800" cy="38307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2649" y="2347784"/>
            <a:ext cx="2092410" cy="37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2, Student </a:t>
            </a:r>
            <a:r>
              <a:rPr lang="en-US" dirty="0" smtClean="0"/>
              <a:t>Certification and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5205"/>
            <a:ext cx="8596668" cy="4762725"/>
          </a:xfrm>
        </p:spPr>
        <p:txBody>
          <a:bodyPr>
            <a:normAutofit/>
          </a:bodyPr>
          <a:lstStyle/>
          <a:p>
            <a:r>
              <a:rPr lang="en-US" sz="1500" b="1" dirty="0" smtClean="0"/>
              <a:t>Signature of Student: </a:t>
            </a:r>
            <a:r>
              <a:rPr lang="en-US" sz="1500" dirty="0" smtClean="0"/>
              <a:t>Sign by hand, with pen. </a:t>
            </a:r>
            <a:endParaRPr lang="en-US" sz="1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43582" r="5345" b="19682"/>
          <a:stretch/>
        </p:blipFill>
        <p:spPr>
          <a:xfrm>
            <a:off x="2197563" y="2662222"/>
            <a:ext cx="5556210" cy="301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</a:t>
            </a:r>
            <a:r>
              <a:rPr lang="en-US" dirty="0"/>
              <a:t>, Employer Information (Completed by Employer):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8425"/>
            <a:ext cx="8596668" cy="4762725"/>
          </a:xfrm>
        </p:spPr>
        <p:txBody>
          <a:bodyPr>
            <a:noAutofit/>
          </a:bodyPr>
          <a:lstStyle/>
          <a:p>
            <a:r>
              <a:rPr lang="en-US" sz="1500" b="1" dirty="0"/>
              <a:t>Employer Name: </a:t>
            </a:r>
            <a:r>
              <a:rPr lang="en-US" sz="1500" dirty="0"/>
              <a:t>Enter your company, university, etc. name.</a:t>
            </a:r>
          </a:p>
          <a:p>
            <a:r>
              <a:rPr lang="en-US" sz="1500" b="1" dirty="0" smtClean="0"/>
              <a:t>Street </a:t>
            </a:r>
            <a:r>
              <a:rPr lang="en-US" sz="1500" b="1" dirty="0"/>
              <a:t>Address, Suite, City, State, Zip Code: </a:t>
            </a:r>
            <a:r>
              <a:rPr lang="en-US" sz="1500" dirty="0"/>
              <a:t>Enter the employer or company mailing address.  </a:t>
            </a:r>
          </a:p>
          <a:p>
            <a:r>
              <a:rPr lang="en-US" sz="1500" b="1" dirty="0" smtClean="0"/>
              <a:t>Employer </a:t>
            </a:r>
            <a:r>
              <a:rPr lang="en-US" sz="1500" b="1" dirty="0"/>
              <a:t>Website URL: </a:t>
            </a:r>
            <a:r>
              <a:rPr lang="en-US" sz="1500" dirty="0"/>
              <a:t>Enter the employer website URL, if available. If no website exists,</a:t>
            </a:r>
          </a:p>
          <a:p>
            <a:pPr marL="0" indent="0">
              <a:buNone/>
            </a:pPr>
            <a:r>
              <a:rPr lang="en-US" sz="1500" dirty="0"/>
              <a:t>enter N/A.</a:t>
            </a:r>
          </a:p>
          <a:p>
            <a:r>
              <a:rPr lang="en-US" sz="1500" b="1" dirty="0" smtClean="0"/>
              <a:t>Employer </a:t>
            </a:r>
            <a:r>
              <a:rPr lang="en-US" sz="1500" b="1" dirty="0"/>
              <a:t>ID Number (EIN): </a:t>
            </a:r>
            <a:r>
              <a:rPr lang="en-US" sz="1500" dirty="0"/>
              <a:t>Enter the Employer Identification Number (EIN).</a:t>
            </a:r>
          </a:p>
          <a:p>
            <a:r>
              <a:rPr lang="en-US" sz="1500" b="1" dirty="0" smtClean="0"/>
              <a:t>Number </a:t>
            </a:r>
            <a:r>
              <a:rPr lang="en-US" sz="1500" b="1" dirty="0"/>
              <a:t>of Full‐Time Employees in the United States: </a:t>
            </a:r>
            <a:r>
              <a:rPr lang="en-US" sz="1500" dirty="0"/>
              <a:t>Provide the number of full‐time</a:t>
            </a:r>
          </a:p>
          <a:p>
            <a:r>
              <a:rPr lang="en-US" sz="1500" dirty="0"/>
              <a:t>employees in the United States.  </a:t>
            </a:r>
          </a:p>
          <a:p>
            <a:r>
              <a:rPr lang="en-US" sz="1500" b="1" dirty="0" smtClean="0"/>
              <a:t>North </a:t>
            </a:r>
            <a:r>
              <a:rPr lang="en-US" sz="1500" b="1" dirty="0"/>
              <a:t>American Industry Classification System (NAICS) Code: </a:t>
            </a:r>
            <a:r>
              <a:rPr lang="en-US" sz="1500" dirty="0"/>
              <a:t>Enter the company’s NAICS</a:t>
            </a:r>
          </a:p>
          <a:p>
            <a:r>
              <a:rPr lang="en-US" sz="1500" dirty="0"/>
              <a:t>code. 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66346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Continued 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b="1" dirty="0"/>
              <a:t>OPT Training Hours Per Week: </a:t>
            </a:r>
            <a:r>
              <a:rPr lang="en-US" sz="1500" dirty="0"/>
              <a:t>Enter the agreed‐upon number of average training hours </a:t>
            </a:r>
            <a:r>
              <a:rPr lang="en-US" sz="1500" dirty="0" smtClean="0"/>
              <a:t>per week</a:t>
            </a:r>
            <a:r>
              <a:rPr lang="en-US" sz="1500" dirty="0"/>
              <a:t>.  In order to qualify for STEM OPT, the student must work a minimum of 20 hours </a:t>
            </a:r>
            <a:r>
              <a:rPr lang="en-US" sz="1500" dirty="0" smtClean="0"/>
              <a:t>per week.</a:t>
            </a:r>
            <a:endParaRPr lang="en-US" sz="1500" b="1" dirty="0" smtClean="0"/>
          </a:p>
          <a:p>
            <a:r>
              <a:rPr lang="en-US" sz="1500" b="1" dirty="0" smtClean="0"/>
              <a:t>Start </a:t>
            </a:r>
            <a:r>
              <a:rPr lang="en-US" sz="1500" b="1" dirty="0"/>
              <a:t>Date of Employment: </a:t>
            </a:r>
            <a:r>
              <a:rPr lang="en-US" sz="1500" dirty="0"/>
              <a:t>Enter the date when the student will begin the </a:t>
            </a:r>
            <a:r>
              <a:rPr lang="en-US" sz="1500" b="1" dirty="0"/>
              <a:t>STEM OPT training with the </a:t>
            </a:r>
            <a:r>
              <a:rPr lang="en-US" sz="1500" b="1" dirty="0" smtClean="0"/>
              <a:t>employer </a:t>
            </a:r>
            <a:r>
              <a:rPr lang="en-US" sz="1500" dirty="0" smtClean="0"/>
              <a:t>(this will usually match the requested start date in Section 1)</a:t>
            </a:r>
            <a:r>
              <a:rPr lang="en-US" sz="1500" b="1" dirty="0" smtClean="0"/>
              <a:t>. </a:t>
            </a:r>
            <a:endParaRPr lang="en-US" sz="1500" b="1" dirty="0"/>
          </a:p>
          <a:p>
            <a:r>
              <a:rPr lang="en-US" sz="1500" b="1" dirty="0" smtClean="0"/>
              <a:t>Compensation</a:t>
            </a:r>
            <a:r>
              <a:rPr lang="en-US" sz="1500" b="1" dirty="0"/>
              <a:t>: </a:t>
            </a:r>
            <a:r>
              <a:rPr lang="en-US" sz="1500" dirty="0"/>
              <a:t>Enter the dollar amount of salary, stipend, and/or other compensation, and the frequency of pay (per hour, per week, bi‐weekly, monthly).  Other compensation may include housing, tuition waivers, transportation costs, etc.  </a:t>
            </a:r>
            <a:endParaRPr lang="en-US" sz="1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11" y="3588642"/>
            <a:ext cx="7223978" cy="30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7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4, Employer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9048"/>
            <a:ext cx="8596668" cy="4762725"/>
          </a:xfrm>
        </p:spPr>
        <p:txBody>
          <a:bodyPr>
            <a:normAutofit/>
          </a:bodyPr>
          <a:lstStyle/>
          <a:p>
            <a:r>
              <a:rPr lang="en-US" sz="1500" b="1" dirty="0" smtClean="0"/>
              <a:t>Employer </a:t>
            </a:r>
            <a:r>
              <a:rPr lang="en-US" sz="1500" b="1" dirty="0"/>
              <a:t>Certification</a:t>
            </a:r>
            <a:r>
              <a:rPr lang="en-US" sz="1500" dirty="0"/>
              <a:t>: The Employer Official with Signatory Authority, who is </a:t>
            </a:r>
            <a:r>
              <a:rPr lang="en-US" sz="1500" dirty="0" smtClean="0"/>
              <a:t>an appropriate </a:t>
            </a:r>
            <a:r>
              <a:rPr lang="en-US" sz="1500" dirty="0"/>
              <a:t>individual in the employer’s organization, who is familiar with the </a:t>
            </a:r>
            <a:r>
              <a:rPr lang="en-US" sz="1500" dirty="0" smtClean="0"/>
              <a:t>student’s goals </a:t>
            </a:r>
            <a:r>
              <a:rPr lang="en-US" sz="1500" dirty="0"/>
              <a:t>and performance, and who is an employee who has signatory authority for </a:t>
            </a:r>
            <a:r>
              <a:rPr lang="en-US" sz="1500" dirty="0" smtClean="0"/>
              <a:t>the employer </a:t>
            </a:r>
            <a:r>
              <a:rPr lang="en-US" sz="1500" dirty="0"/>
              <a:t>should review the certification and affirm the statement by signature</a:t>
            </a:r>
            <a:r>
              <a:rPr lang="en-US" sz="1500" dirty="0" smtClean="0"/>
              <a:t>. </a:t>
            </a:r>
            <a:r>
              <a:rPr lang="en-US" sz="1500" b="1" dirty="0" smtClean="0"/>
              <a:t>This should be signed by hand, with pen.</a:t>
            </a:r>
            <a:endParaRPr lang="en-US" sz="1500" b="1" dirty="0" smtClean="0"/>
          </a:p>
          <a:p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34286" r="5177" b="7937"/>
          <a:stretch/>
        </p:blipFill>
        <p:spPr>
          <a:xfrm>
            <a:off x="2751907" y="2760617"/>
            <a:ext cx="46329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333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0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70C0"/>
      </a:accent1>
      <a:accent2>
        <a:srgbClr val="E6D214"/>
      </a:accent2>
      <a:accent3>
        <a:srgbClr val="FDC97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836</TotalTime>
  <Words>1454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</vt:lpstr>
      <vt:lpstr>Trebuchet MS</vt:lpstr>
      <vt:lpstr>Wingdings 3</vt:lpstr>
      <vt:lpstr>Facet</vt:lpstr>
      <vt:lpstr>SAU I-983 Instructions</vt:lpstr>
      <vt:lpstr>Introduction</vt:lpstr>
      <vt:lpstr>Section 1, Student Information </vt:lpstr>
      <vt:lpstr>Section 1 Continued…</vt:lpstr>
      <vt:lpstr>Section 1 Example</vt:lpstr>
      <vt:lpstr>Section 2, Student Certification and Example:</vt:lpstr>
      <vt:lpstr>Section 3, Employer Information (Completed by Employer):</vt:lpstr>
      <vt:lpstr>Section 3 Continued and Example</vt:lpstr>
      <vt:lpstr>Section 4, Employer Certification</vt:lpstr>
      <vt:lpstr>Section 5: Training Plan for STEM OPT Students(Completed by Employer):</vt:lpstr>
      <vt:lpstr>Section 5: Training Plan for STEM OPT Students Continued…</vt:lpstr>
      <vt:lpstr>Section 5: Training Plan for STEM OPT Students Continued…</vt:lpstr>
      <vt:lpstr>Section 5 Example</vt:lpstr>
      <vt:lpstr>Section 5 Example, Continued </vt:lpstr>
      <vt:lpstr>Section 6: Employer Official Certification:</vt:lpstr>
      <vt:lpstr>Evaluation on Student Progress: 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 I-765 Instructions</dc:title>
  <dc:creator>SAU International2</dc:creator>
  <cp:lastModifiedBy>SAU International2</cp:lastModifiedBy>
  <cp:revision>37</cp:revision>
  <dcterms:created xsi:type="dcterms:W3CDTF">2018-11-09T21:30:01Z</dcterms:created>
  <dcterms:modified xsi:type="dcterms:W3CDTF">2018-11-29T23:01:56Z</dcterms:modified>
</cp:coreProperties>
</file>