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8"/>
  </p:notesMasterIdLst>
  <p:handoutMasterIdLst>
    <p:handoutMasterId r:id="rId19"/>
  </p:handoutMasterIdLst>
  <p:sldIdLst>
    <p:sldId id="713" r:id="rId3"/>
    <p:sldId id="383" r:id="rId4"/>
    <p:sldId id="693" r:id="rId5"/>
    <p:sldId id="701" r:id="rId6"/>
    <p:sldId id="702" r:id="rId7"/>
    <p:sldId id="694" r:id="rId8"/>
    <p:sldId id="703" r:id="rId9"/>
    <p:sldId id="704" r:id="rId10"/>
    <p:sldId id="706" r:id="rId11"/>
    <p:sldId id="707" r:id="rId12"/>
    <p:sldId id="708" r:id="rId13"/>
    <p:sldId id="695" r:id="rId14"/>
    <p:sldId id="709" r:id="rId15"/>
    <p:sldId id="714" r:id="rId16"/>
    <p:sldId id="715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9B"/>
    <a:srgbClr val="565656"/>
    <a:srgbClr val="1E529B"/>
    <a:srgbClr val="1E469D"/>
    <a:srgbClr val="1D469E"/>
    <a:srgbClr val="EAC302"/>
    <a:srgbClr val="1A4E9B"/>
    <a:srgbClr val="0D77CB"/>
    <a:srgbClr val="EDCB04"/>
    <a:srgbClr val="004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45437" autoAdjust="0"/>
  </p:normalViewPr>
  <p:slideViewPr>
    <p:cSldViewPr>
      <p:cViewPr varScale="1">
        <p:scale>
          <a:sx n="111" d="100"/>
          <a:sy n="111" d="100"/>
        </p:scale>
        <p:origin x="161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323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8B69975-31B1-4824-842B-504092F53D9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3B64B96-7523-4C74-984A-C25B0D0F03D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7AE0957-EE8B-40A8-BE10-6434EB87071B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B3AA991-FC56-4E14-B829-61E7C96E64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021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3E9EB-F510-A8EC-D1D1-AC12E75A1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C29FAA-B92B-6E44-09DC-7D0A762040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0FEF30-9299-AD9A-7FEC-A2A9113A9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EC3B3-A33A-C805-1E55-F23182EF31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AA991-FC56-4E14-B829-61E7C96E64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230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FB05F-8835-4C1F-BCE2-497CDE9D5E7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41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CE7F7-9193-1673-DEBE-01AF1B8B5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D8A4E4A3-DCF9-63DB-A152-BD261AF4D9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FB05F-8835-4C1F-BCE2-497CDE9D5E7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E0EDB337-F428-306D-542F-C6B35958B4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9D4E5479-945E-C2E6-91A6-0C5A457C8A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989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D8BA4-64D1-E8F4-4B1D-04E04D629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85351140-8284-E569-C7EE-CACAC45E17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52A16-843F-408E-B33A-3B80A275C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3CBAA2F5-D55F-E3D5-A3DC-7D684D022F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4F7C0FCC-C570-B5F3-0269-9422513B5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46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FB05F-8835-4C1F-BCE2-497CDE9D5E7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252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52A16-843F-408E-B33A-3B80A275C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836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52A16-843F-408E-B33A-3B80A275C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97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FB05F-8835-4C1F-BCE2-497CDE9D5E7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233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52A16-843F-408E-B33A-3B80A275C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124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74524D-5EF6-4060-94FB-D8188CE3BD0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796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52A16-843F-408E-B33A-3B80A275C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77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C616C-6205-985A-B7D9-F68BCF5BC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567A506C-FB94-2BB2-2342-2A2FC415C1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52A16-843F-408E-B33A-3B80A275C99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630DE004-D0DD-E20A-F106-83DBCAA16B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3A75416B-F771-7F53-3FE8-A685C28F83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199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11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CB2AEE-1407-4BC5-8690-BCF9B68FAEE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11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84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74A90-A91F-54BA-DA4E-4AF386110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E951E757-374E-7E45-F983-7328B546D2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2D77AA-38EC-41C5-88C6-F95B54381F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260C8D0B-DA73-CA1D-7E2D-BC96A4D876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E1ADB079-3532-8D1E-ECD7-34D114409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594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F7CA6-11A9-7A52-48D8-17809AEEF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CFEC04DA-FB82-5BEB-C6C6-915E8F8759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CB2AEE-1407-4BC5-8690-BCF9B68FAE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7821228B-9945-5972-36E2-236369E710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0C43FBE4-3B07-B55A-3D08-93AF515F59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06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994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236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740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10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67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2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964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32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332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00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895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07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48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03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525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183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313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48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6496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4764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874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1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33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C7E86-96E5-42E7-BCE2-321E0C50BF20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1CBC1-9050-4CB7-BC37-CC462C035D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06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.xls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3.xls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4.xls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5.xls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emf"/><Relationship Id="rId5" Type="http://schemas.openxmlformats.org/officeDocument/2006/relationships/oleObject" Target="../embeddings/Microsoft_Excel_97-2003_Worksheet6.xls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7.xls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8.xls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46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F430DE-6CC8-C1A9-BB2E-C02CB40C4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D5396B-EDFF-005C-4BF5-F7F9AA2D4EE0}"/>
              </a:ext>
            </a:extLst>
          </p:cNvPr>
          <p:cNvSpPr txBox="1"/>
          <p:nvPr/>
        </p:nvSpPr>
        <p:spPr>
          <a:xfrm>
            <a:off x="228600" y="5867400"/>
            <a:ext cx="8703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ANNUAL BUDGET 2026-2027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C7DB65-4491-B75A-E34A-36680A3A6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"/>
            <a:ext cx="9143017" cy="533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5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4585"/>
              </p:ext>
            </p:extLst>
          </p:nvPr>
        </p:nvGraphicFramePr>
        <p:xfrm>
          <a:off x="2000250" y="2171700"/>
          <a:ext cx="5011738" cy="262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371754" imgH="1790629" progId="Excel.Sheet.8">
                  <p:embed/>
                </p:oleObj>
              </mc:Choice>
              <mc:Fallback>
                <p:oleObj name="Worksheet" r:id="rId3" imgW="3371754" imgH="1790629" progId="Excel.Sheet.8">
                  <p:embed/>
                  <p:pic>
                    <p:nvPicPr>
                      <p:cNvPr id="81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2171700"/>
                        <a:ext cx="5011738" cy="2624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1943100" y="1642460"/>
            <a:ext cx="531495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PROPOSED TUITION</a:t>
            </a:r>
          </a:p>
        </p:txBody>
      </p:sp>
    </p:spTree>
    <p:extLst>
      <p:ext uri="{BB962C8B-B14F-4D97-AF65-F5344CB8AC3E}">
        <p14:creationId xmlns:p14="http://schemas.microsoft.com/office/powerpoint/2010/main" val="292721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1311A42-88EA-D69E-DECF-26D60F64F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>
            <a:extLst>
              <a:ext uri="{FF2B5EF4-FFF2-40B4-BE49-F238E27FC236}">
                <a16:creationId xmlns:a16="http://schemas.microsoft.com/office/drawing/2014/main" id="{80ACFB18-94D1-1363-2087-5810E7A06D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7895049"/>
              </p:ext>
            </p:extLst>
          </p:nvPr>
        </p:nvGraphicFramePr>
        <p:xfrm>
          <a:off x="2000250" y="1995488"/>
          <a:ext cx="5184775" cy="281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162441" imgH="2295383" progId="Excel.Sheet.8">
                  <p:embed/>
                </p:oleObj>
              </mc:Choice>
              <mc:Fallback>
                <p:oleObj name="Worksheet" r:id="rId3" imgW="4162441" imgH="2295383" progId="Excel.Sheet.8">
                  <p:embed/>
                  <p:pic>
                    <p:nvPicPr>
                      <p:cNvPr id="8194" name="Object 2">
                        <a:extLst>
                          <a:ext uri="{FF2B5EF4-FFF2-40B4-BE49-F238E27FC236}">
                            <a16:creationId xmlns:a16="http://schemas.microsoft.com/office/drawing/2014/main" id="{80ACFB18-94D1-1363-2087-5810E7A06D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1995488"/>
                        <a:ext cx="5184775" cy="2817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0" name="Text Box 4">
            <a:extLst>
              <a:ext uri="{FF2B5EF4-FFF2-40B4-BE49-F238E27FC236}">
                <a16:creationId xmlns:a16="http://schemas.microsoft.com/office/drawing/2014/main" id="{651FED86-1B19-2083-E1D1-BDC2977B0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100" y="1642460"/>
            <a:ext cx="531495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PROPOSED FEES</a:t>
            </a:r>
          </a:p>
        </p:txBody>
      </p:sp>
    </p:spTree>
    <p:extLst>
      <p:ext uri="{BB962C8B-B14F-4D97-AF65-F5344CB8AC3E}">
        <p14:creationId xmlns:p14="http://schemas.microsoft.com/office/powerpoint/2010/main" val="167836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B9DC2-9CC7-183D-E46C-A659BF26F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>
            <a:extLst>
              <a:ext uri="{FF2B5EF4-FFF2-40B4-BE49-F238E27FC236}">
                <a16:creationId xmlns:a16="http://schemas.microsoft.com/office/drawing/2014/main" id="{1D4AB701-F242-3A7C-54F8-4DC56347B3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561400"/>
              </p:ext>
            </p:extLst>
          </p:nvPr>
        </p:nvGraphicFramePr>
        <p:xfrm>
          <a:off x="1828800" y="2171700"/>
          <a:ext cx="5453063" cy="273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819349" imgH="1914610" progId="Excel.Sheet.8">
                  <p:embed/>
                </p:oleObj>
              </mc:Choice>
              <mc:Fallback>
                <p:oleObj name="Worksheet" r:id="rId3" imgW="3819349" imgH="1914610" progId="Excel.Sheet.8">
                  <p:embed/>
                  <p:pic>
                    <p:nvPicPr>
                      <p:cNvPr id="1026" name="Object 2">
                        <a:extLst>
                          <a:ext uri="{FF2B5EF4-FFF2-40B4-BE49-F238E27FC236}">
                            <a16:creationId xmlns:a16="http://schemas.microsoft.com/office/drawing/2014/main" id="{1D4AB701-F242-3A7C-54F8-4DC56347B393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171700"/>
                        <a:ext cx="5453063" cy="2733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16" name="Text Box 4">
            <a:extLst>
              <a:ext uri="{FF2B5EF4-FFF2-40B4-BE49-F238E27FC236}">
                <a16:creationId xmlns:a16="http://schemas.microsoft.com/office/drawing/2014/main" id="{82B68289-B429-84B6-7151-F59F60CFA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1642460"/>
            <a:ext cx="617220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REVENUE BUDGET COMPARISON</a:t>
            </a:r>
          </a:p>
        </p:txBody>
      </p:sp>
    </p:spTree>
    <p:extLst>
      <p:ext uri="{BB962C8B-B14F-4D97-AF65-F5344CB8AC3E}">
        <p14:creationId xmlns:p14="http://schemas.microsoft.com/office/powerpoint/2010/main" val="323463872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059373"/>
              </p:ext>
            </p:extLst>
          </p:nvPr>
        </p:nvGraphicFramePr>
        <p:xfrm>
          <a:off x="1406525" y="2343150"/>
          <a:ext cx="6186488" cy="141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162441" imgH="961911" progId="Excel.Sheet.8">
                  <p:embed/>
                </p:oleObj>
              </mc:Choice>
              <mc:Fallback>
                <p:oleObj name="Worksheet" r:id="rId3" imgW="4162441" imgH="961911" progId="Excel.Sheet.8">
                  <p:embed/>
                  <p:pic>
                    <p:nvPicPr>
                      <p:cNvPr id="81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525" y="2343150"/>
                        <a:ext cx="6186488" cy="1411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1943100" y="1642460"/>
            <a:ext cx="531495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STATE APPROPRIATIONS</a:t>
            </a:r>
          </a:p>
        </p:txBody>
      </p:sp>
    </p:spTree>
    <p:extLst>
      <p:ext uri="{BB962C8B-B14F-4D97-AF65-F5344CB8AC3E}">
        <p14:creationId xmlns:p14="http://schemas.microsoft.com/office/powerpoint/2010/main" val="65132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1485900" y="1642460"/>
            <a:ext cx="617220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REVENUE BUDGET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7C5506-F9BE-20BB-FDCF-C445D19DB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697" y="2209800"/>
            <a:ext cx="4452606" cy="22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11061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3843166"/>
              </p:ext>
            </p:extLst>
          </p:nvPr>
        </p:nvGraphicFramePr>
        <p:xfrm>
          <a:off x="1828800" y="2171700"/>
          <a:ext cx="5453063" cy="273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819349" imgH="1914610" progId="Excel.Sheet.8">
                  <p:embed/>
                </p:oleObj>
              </mc:Choice>
              <mc:Fallback>
                <p:oleObj name="Worksheet" r:id="rId3" imgW="3819349" imgH="1914610" progId="Excel.Sheet.8">
                  <p:embed/>
                  <p:pic>
                    <p:nvPicPr>
                      <p:cNvPr id="1026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171700"/>
                        <a:ext cx="5453063" cy="2733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1428750" y="1642460"/>
            <a:ext cx="617220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REVENUE BUDGET COMPARISON</a:t>
            </a:r>
          </a:p>
        </p:txBody>
      </p:sp>
    </p:spTree>
    <p:extLst>
      <p:ext uri="{BB962C8B-B14F-4D97-AF65-F5344CB8AC3E}">
        <p14:creationId xmlns:p14="http://schemas.microsoft.com/office/powerpoint/2010/main" val="226261624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157825"/>
              </p:ext>
            </p:extLst>
          </p:nvPr>
        </p:nvGraphicFramePr>
        <p:xfrm>
          <a:off x="2189163" y="2030413"/>
          <a:ext cx="5011737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371754" imgH="1228682" progId="Excel.Sheet.8">
                  <p:embed/>
                </p:oleObj>
              </mc:Choice>
              <mc:Fallback>
                <p:oleObj name="Worksheet" r:id="rId3" imgW="3371754" imgH="1228682" progId="Excel.Sheet.8">
                  <p:embed/>
                  <p:pic>
                    <p:nvPicPr>
                      <p:cNvPr id="81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9163" y="2030413"/>
                        <a:ext cx="5011737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1943100" y="1642460"/>
            <a:ext cx="531495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PROPOSED ROOM AND BOARD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222366"/>
              </p:ext>
            </p:extLst>
          </p:nvPr>
        </p:nvGraphicFramePr>
        <p:xfrm>
          <a:off x="2189163" y="3562350"/>
          <a:ext cx="5011737" cy="135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3371754" imgH="923911" progId="Excel.Sheet.8">
                  <p:embed/>
                </p:oleObj>
              </mc:Choice>
              <mc:Fallback>
                <p:oleObj name="Worksheet" r:id="rId5" imgW="3371754" imgH="923911" progId="Excel.Sheet.8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9163" y="3562350"/>
                        <a:ext cx="5011737" cy="1354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164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9103322"/>
              </p:ext>
            </p:extLst>
          </p:nvPr>
        </p:nvGraphicFramePr>
        <p:xfrm>
          <a:off x="1314450" y="2114550"/>
          <a:ext cx="6354763" cy="246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467113" imgH="1723840" progId="Excel.Sheet.8">
                  <p:embed/>
                </p:oleObj>
              </mc:Choice>
              <mc:Fallback>
                <p:oleObj name="Worksheet" r:id="rId3" imgW="4467113" imgH="1723840" progId="Excel.Sheet.8">
                  <p:embed/>
                  <p:pic>
                    <p:nvPicPr>
                      <p:cNvPr id="1026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2114550"/>
                        <a:ext cx="6354763" cy="246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1485900" y="1642460"/>
            <a:ext cx="617220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REVENUE BUDGET COMPARISON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9750763"/>
              </p:ext>
            </p:extLst>
          </p:nvPr>
        </p:nvGraphicFramePr>
        <p:xfrm>
          <a:off x="1314450" y="2171700"/>
          <a:ext cx="6357938" cy="243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600431" imgH="1723840" progId="Excel.Sheet.8">
                  <p:embed/>
                </p:oleObj>
              </mc:Choice>
              <mc:Fallback>
                <p:oleObj name="Worksheet" r:id="rId3" imgW="4600431" imgH="1723840" progId="Excel.Sheet.8">
                  <p:embed/>
                  <p:pic>
                    <p:nvPicPr>
                      <p:cNvPr id="112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50" y="2171700"/>
                        <a:ext cx="6357938" cy="243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4019" name="Text Box 3"/>
          <p:cNvSpPr txBox="1">
            <a:spLocks noChangeArrowheads="1"/>
          </p:cNvSpPr>
          <p:nvPr/>
        </p:nvSpPr>
        <p:spPr bwMode="auto">
          <a:xfrm>
            <a:off x="1485900" y="1642460"/>
            <a:ext cx="617220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EXPENSE BUDGET COMPARISON</a:t>
            </a:r>
          </a:p>
        </p:txBody>
      </p:sp>
    </p:spTree>
    <p:extLst>
      <p:ext uri="{BB962C8B-B14F-4D97-AF65-F5344CB8AC3E}">
        <p14:creationId xmlns:p14="http://schemas.microsoft.com/office/powerpoint/2010/main" val="208850300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1485900" y="1642460"/>
            <a:ext cx="617220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EXPENSE BUDGET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30D4AB-D1BC-482E-E997-93161A62F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571" y="2362200"/>
            <a:ext cx="5402858" cy="232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8370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D8E31-116F-1562-5EF1-F690B1A1B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Text Box 4">
            <a:extLst>
              <a:ext uri="{FF2B5EF4-FFF2-40B4-BE49-F238E27FC236}">
                <a16:creationId xmlns:a16="http://schemas.microsoft.com/office/drawing/2014/main" id="{D13C1015-D639-1B9A-FA15-AA31EC843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0" y="1642460"/>
            <a:ext cx="617220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EXPENSE BUDGET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0E77F1-45E4-268D-26A2-AE367A803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130" y="2040586"/>
            <a:ext cx="5495739" cy="323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4605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3" name="Rectangle 3"/>
          <p:cNvSpPr>
            <a:spLocks noGrp="1" noChangeArrowheads="1"/>
          </p:cNvSpPr>
          <p:nvPr>
            <p:ph idx="1"/>
          </p:nvPr>
        </p:nvSpPr>
        <p:spPr>
          <a:xfrm>
            <a:off x="2343150" y="2400300"/>
            <a:ext cx="4629150" cy="3028950"/>
          </a:xfrm>
        </p:spPr>
        <p:txBody>
          <a:bodyPr>
            <a:normAutofit fontScale="92500"/>
          </a:bodyPr>
          <a:lstStyle/>
          <a:p>
            <a:pPr marL="257175" lvl="1" indent="0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sz="1650" dirty="0">
                <a:solidFill>
                  <a:srgbClr val="00529B"/>
                </a:solidFill>
                <a:latin typeface="Arial" pitchFamily="34" charset="0"/>
                <a:cs typeface="Arial" pitchFamily="34" charset="0"/>
              </a:rPr>
              <a:t>Reflects: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sz="1650" dirty="0">
                <a:solidFill>
                  <a:srgbClr val="00529B"/>
                </a:solidFill>
                <a:latin typeface="Arial" pitchFamily="34" charset="0"/>
                <a:cs typeface="Arial" pitchFamily="34" charset="0"/>
              </a:rPr>
              <a:t>Temporary hold on 12 vacant positions and associated fringe benefits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sz="1650" dirty="0">
                <a:solidFill>
                  <a:srgbClr val="00529B"/>
                </a:solidFill>
                <a:latin typeface="Arial" pitchFamily="34" charset="0"/>
                <a:cs typeface="Arial" pitchFamily="34" charset="0"/>
              </a:rPr>
              <a:t>Scholarship reduction to align with the actual number of students eligible for merit-based scholarships and out-of-state waivers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sz="1650" dirty="0">
                <a:solidFill>
                  <a:srgbClr val="00529B"/>
                </a:solidFill>
                <a:latin typeface="Arial" pitchFamily="34" charset="0"/>
                <a:cs typeface="Arial" pitchFamily="34" charset="0"/>
              </a:rPr>
              <a:t>Privatized housing asset acquisition resulting in $318,285 of annual operating savings through changes in transfers and debt service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sz="1650" dirty="0">
                <a:solidFill>
                  <a:srgbClr val="00529B"/>
                </a:solidFill>
                <a:latin typeface="Arial" pitchFamily="34" charset="0"/>
                <a:cs typeface="Arial" pitchFamily="34" charset="0"/>
              </a:rPr>
              <a:t>Maintenance and service contract increase associated with the Jenzabar administrative software implementation and support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485900" y="1771650"/>
            <a:ext cx="6172200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EXPENDITURES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3" grpId="0" uiExpand="1" build="p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F53C7D7-A4B0-6643-9011-214F992E8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extLst>
              <a:ext uri="{FF2B5EF4-FFF2-40B4-BE49-F238E27FC236}">
                <a16:creationId xmlns:a16="http://schemas.microsoft.com/office/drawing/2014/main" id="{CCE859C2-69C7-19B1-5966-D552CBE81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14400"/>
            <a:ext cx="82296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ATHLETIC BUDGET CERTIFICATION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D6412D10-A4B2-F50F-0A4B-23E34819C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306235"/>
            <a:ext cx="82296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There is a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$19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529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per credit hour charge dedicated to athletics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63EB21-A01D-6BA1-CEC1-78C921608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371313"/>
            <a:ext cx="4915586" cy="493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990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BCFE6BB-8A99-CCDE-19A1-38C5B4D19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A9A5DEEF-3002-B725-1D88-D346A24EA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342346"/>
            <a:ext cx="82296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48D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257891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3662</TotalTime>
  <Words>127</Words>
  <Application>Microsoft Office PowerPoint</Application>
  <PresentationFormat>On-screen Show (4:3)</PresentationFormat>
  <Paragraphs>36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1_Office Theme</vt:lpstr>
      <vt:lpstr>Microsoft Excel 97-2003 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srreed</dc:creator>
  <cp:lastModifiedBy>Shawana Reed</cp:lastModifiedBy>
  <cp:revision>200</cp:revision>
  <cp:lastPrinted>2024-06-27T14:47:48Z</cp:lastPrinted>
  <dcterms:created xsi:type="dcterms:W3CDTF">2011-06-01T14:10:41Z</dcterms:created>
  <dcterms:modified xsi:type="dcterms:W3CDTF">2026-06-25T02:20:05Z</dcterms:modified>
</cp:coreProperties>
</file>